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59" r:id="rId3"/>
    <p:sldId id="365" r:id="rId4"/>
    <p:sldId id="366" r:id="rId5"/>
    <p:sldId id="357" r:id="rId6"/>
    <p:sldId id="360" r:id="rId7"/>
    <p:sldId id="361" r:id="rId8"/>
    <p:sldId id="362" r:id="rId9"/>
    <p:sldId id="363" r:id="rId10"/>
    <p:sldId id="368" r:id="rId11"/>
    <p:sldId id="367" r:id="rId12"/>
    <p:sldId id="369" r:id="rId13"/>
    <p:sldId id="3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379"/>
    <a:srgbClr val="CA8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74355" autoAdjust="0"/>
  </p:normalViewPr>
  <p:slideViewPr>
    <p:cSldViewPr snapToGrid="0" snapToObjects="1">
      <p:cViewPr varScale="1">
        <p:scale>
          <a:sx n="70" d="100"/>
          <a:sy n="70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2EBE3-A183-452E-8064-18E14C803BA3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573BB-E132-4881-AC9B-1D7305982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4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cenarios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socioeconomico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mudanças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um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desafio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intrinsicamente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ligados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socioeconomicas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afetam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terra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emissões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por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forçantes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mudanças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afetam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sociedade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socioeconomicas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resposta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mudanças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ambientais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associadas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reduzir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emissões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afetamos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sociedade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Mitigation and adaptation scenarios (often also called “pathways”) are used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response strategies.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73BB-E132-4881-AC9B-1D730598225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1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o  IPCC AR4 e AR5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conceito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Representative Concentration Pathways (RCPs)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introduzido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pesquisas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mudanças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Anteriormente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estavam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trabalhando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cenarios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emissões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agora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pensou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cenários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forçante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possíveis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usaram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possíveis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forçante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mudança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final do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extraído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faixa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relatorios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invés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apenas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cenario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emissoes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cenarios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dos RCPs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possiveis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trajetorias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forçante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final do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século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RCP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trajetoria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variaveis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socioeconomicas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mesmo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RCP no final do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seculo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73BB-E132-4881-AC9B-1D730598225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89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Basicamente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dados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RCP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conjunto de dados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usados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drivers de um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climático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drivers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    e por outro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tb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usados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novamente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 socio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Assessment Models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produzir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cenarios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condiçoes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socioeconomicas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gerariam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RCPs  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possibilidade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explorer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!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73BB-E132-4881-AC9B-1D730598225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93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73BB-E132-4881-AC9B-1D73059822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51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Socioeconomic Pathways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conjunto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suposições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variaveis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socioeconomicas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social, cultural… 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centradas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narrative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incluindo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informaçoes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populacao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urbanizacao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SSPs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pensados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73BB-E132-4881-AC9B-1D73059822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09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Socioeconomic Pathways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conjunto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suposições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variaveis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socioeconomicas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social, cultural… 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centradas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narrative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incluindo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informaçoes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populacao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urbanizacao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SSPs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pensados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73BB-E132-4881-AC9B-1D73059822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81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Socioeconomic Pathways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conjunto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suposições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variaveis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socioeconomicas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social, cultural… 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centradas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narrative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incluindo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informaçoes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populacao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urbanizacao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SSPs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pensados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73BB-E132-4881-AC9B-1D730598225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66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“Land use change regulations”  -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terra 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conservação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terra 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reduzir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emissões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 por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reduzir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desmatamento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cenario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SSP1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cenario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sustentabilidade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com forte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regulação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mudanças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LUCC 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SSP2, 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praticas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LUCC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pouco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    E no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SSP 3 é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73BB-E132-4881-AC9B-1D730598225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55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SCENARIO MATRIX ARCHITECTURE </a:t>
            </a:r>
          </a:p>
          <a:p>
            <a:r>
              <a:rPr lang="pt-BR" dirty="0" err="1"/>
              <a:t>Climate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scenarios</a:t>
            </a:r>
            <a:r>
              <a:rPr lang="pt-BR" dirty="0"/>
              <a:t> (</a:t>
            </a:r>
            <a:r>
              <a:rPr lang="pt-BR" dirty="0" err="1"/>
              <a:t>incl</a:t>
            </a:r>
            <a:r>
              <a:rPr lang="pt-BR" dirty="0"/>
              <a:t>. </a:t>
            </a:r>
            <a:r>
              <a:rPr lang="pt-BR" dirty="0" err="1"/>
              <a:t>socio‐economics</a:t>
            </a:r>
            <a:r>
              <a:rPr lang="pt-BR" dirty="0"/>
              <a:t>, </a:t>
            </a:r>
            <a:r>
              <a:rPr lang="pt-BR" dirty="0" err="1"/>
              <a:t>emissions</a:t>
            </a:r>
            <a:r>
              <a:rPr lang="pt-BR" dirty="0"/>
              <a:t>, </a:t>
            </a:r>
            <a:r>
              <a:rPr lang="pt-BR" dirty="0" err="1"/>
              <a:t>climate</a:t>
            </a:r>
            <a:r>
              <a:rPr lang="pt-BR" dirty="0"/>
              <a:t> response) </a:t>
            </a:r>
            <a:r>
              <a:rPr lang="pt-BR" dirty="0" err="1"/>
              <a:t>determined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SSP (</a:t>
            </a:r>
            <a:r>
              <a:rPr lang="pt-BR" dirty="0" err="1"/>
              <a:t>columns</a:t>
            </a:r>
            <a:r>
              <a:rPr lang="pt-BR" dirty="0"/>
              <a:t>)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anthropogenic</a:t>
            </a:r>
            <a:r>
              <a:rPr lang="pt-BR" dirty="0"/>
              <a:t> </a:t>
            </a:r>
            <a:r>
              <a:rPr lang="pt-BR" dirty="0" err="1"/>
              <a:t>forcing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climate</a:t>
            </a:r>
            <a:r>
              <a:rPr lang="pt-BR" dirty="0"/>
              <a:t> system (</a:t>
            </a:r>
            <a:r>
              <a:rPr lang="pt-BR" dirty="0" err="1"/>
              <a:t>rows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en-US" sz="2000" b="1" dirty="0"/>
              <a:t>Socio‐economic scenarios used to derive emissions scenarios </a:t>
            </a:r>
            <a:r>
              <a:rPr lang="en-US" sz="2000" b="1" i="1" dirty="0">
                <a:highlight>
                  <a:srgbClr val="FFFF00"/>
                </a:highlight>
              </a:rPr>
              <a:t>without</a:t>
            </a:r>
            <a:r>
              <a:rPr lang="en-US" sz="2000" b="1" dirty="0"/>
              <a:t> (baseline scenarios) and </a:t>
            </a:r>
            <a:r>
              <a:rPr lang="en-US" sz="2000" b="1" i="1" dirty="0"/>
              <a:t>with</a:t>
            </a:r>
            <a:r>
              <a:rPr lang="en-US" sz="2000" b="1" dirty="0"/>
              <a:t> climate policies (mitigation scenarios)</a:t>
            </a:r>
            <a:endParaRPr lang="pt-BR" sz="20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573BB-E132-4881-AC9B-1D730598225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17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1455-7458-8A48-BDC0-E1614E889CF6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2ECE-B80B-1A40-BA79-2578E5B47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48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38933" r="30500" b="38933"/>
          <a:stretch/>
        </p:blipFill>
        <p:spPr>
          <a:xfrm>
            <a:off x="3721608" y="292608"/>
            <a:ext cx="3566160" cy="15179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8" y="5560439"/>
            <a:ext cx="4306824" cy="92354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B987FCF-0342-41EC-A863-E80E703788D5}"/>
              </a:ext>
            </a:extLst>
          </p:cNvPr>
          <p:cNvSpPr txBox="1"/>
          <p:nvPr/>
        </p:nvSpPr>
        <p:spPr>
          <a:xfrm>
            <a:off x="4114800" y="2103119"/>
            <a:ext cx="4622472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92" b="1" dirty="0">
                <a:solidFill>
                  <a:srgbClr val="CA8B36"/>
                </a:solidFill>
                <a:latin typeface="Trebuchet MS" charset="0"/>
                <a:ea typeface="Trebuchet MS" charset="0"/>
                <a:cs typeface="Trebuchet MS" charset="0"/>
              </a:rPr>
              <a:t>Cenários de mudanças climáticas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58B856-9201-493D-8593-30D8C271EFBA}"/>
              </a:ext>
            </a:extLst>
          </p:cNvPr>
          <p:cNvSpPr txBox="1"/>
          <p:nvPr/>
        </p:nvSpPr>
        <p:spPr>
          <a:xfrm>
            <a:off x="3427279" y="3429000"/>
            <a:ext cx="5451678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94" dirty="0">
                <a:solidFill>
                  <a:srgbClr val="788379"/>
                </a:solidFill>
                <a:latin typeface="Trebuchet MS" charset="0"/>
                <a:ea typeface="Trebuchet MS" charset="0"/>
                <a:cs typeface="Trebuchet MS" charset="0"/>
              </a:rPr>
              <a:t>Impactos de mudanças no uso e cobertura da terra e no clima regional</a:t>
            </a:r>
          </a:p>
        </p:txBody>
      </p:sp>
    </p:spTree>
    <p:extLst>
      <p:ext uri="{BB962C8B-B14F-4D97-AF65-F5344CB8AC3E}">
        <p14:creationId xmlns:p14="http://schemas.microsoft.com/office/powerpoint/2010/main" val="204858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BAFE0EC-C2D6-4413-B934-A37EA2D5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2" y="1139707"/>
            <a:ext cx="5753396" cy="45785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BBFE6C-DCD6-457C-A3B2-387A1D03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74" y="3962448"/>
            <a:ext cx="1295467" cy="13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0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5B150E-8D17-4E85-BAC4-9DFAB234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77" y="1177809"/>
            <a:ext cx="5747045" cy="450238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E851605-FD8C-4E4B-BAEA-2CC90F8D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15" y="3847605"/>
            <a:ext cx="1173995" cy="11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B32DD0-8C84-4B54-97A4-F9874A81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201" y="4083082"/>
            <a:ext cx="1295467" cy="1308167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D2730DB-0E08-4B6E-BC5B-A815E0E65919}"/>
              </a:ext>
            </a:extLst>
          </p:cNvPr>
          <p:cNvGrpSpPr/>
          <p:nvPr/>
        </p:nvGrpSpPr>
        <p:grpSpPr>
          <a:xfrm>
            <a:off x="1631799" y="1123831"/>
            <a:ext cx="5880402" cy="4610337"/>
            <a:chOff x="1631799" y="1123831"/>
            <a:chExt cx="5880402" cy="4610337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45AFBE0B-41AF-40C5-ADD1-93A4396D7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1799" y="1123831"/>
              <a:ext cx="5880402" cy="4610337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6BAC399-A759-4720-B906-9F5F53D7FB20}"/>
                </a:ext>
              </a:extLst>
            </p:cNvPr>
            <p:cNvSpPr/>
            <p:nvPr/>
          </p:nvSpPr>
          <p:spPr>
            <a:xfrm>
              <a:off x="2707574" y="3918857"/>
              <a:ext cx="1484416" cy="12112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021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89CE6A-3B0D-448E-987D-E0FE93E4D233}"/>
              </a:ext>
            </a:extLst>
          </p:cNvPr>
          <p:cNvSpPr/>
          <p:nvPr/>
        </p:nvSpPr>
        <p:spPr>
          <a:xfrm>
            <a:off x="481263" y="530532"/>
            <a:ext cx="833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Each SSP has a baseline scenario that describes future developments in the absence of new climate policies, beyond those already in place today. SSPs can then be combined with various emission mitigation targets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1A14E4-FFE6-4F64-8F9E-FB8C35A9C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" y="1924777"/>
            <a:ext cx="8153819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60689AF-EF2D-4F6A-8BB9-198F8C2B7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833" r="4833"/>
          <a:stretch/>
        </p:blipFill>
        <p:spPr>
          <a:xfrm>
            <a:off x="158566" y="960506"/>
            <a:ext cx="8646000" cy="57937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9D355D-F865-449B-BCC1-1E8290D5BCB9}"/>
              </a:ext>
            </a:extLst>
          </p:cNvPr>
          <p:cNvSpPr txBox="1"/>
          <p:nvPr/>
        </p:nvSpPr>
        <p:spPr>
          <a:xfrm>
            <a:off x="7810294" y="5574328"/>
            <a:ext cx="154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Mitigation</a:t>
            </a:r>
            <a:r>
              <a:rPr lang="pt-BR" b="1" dirty="0"/>
              <a:t> </a:t>
            </a:r>
            <a:r>
              <a:rPr lang="pt-BR" b="1" dirty="0" err="1"/>
              <a:t>pathways</a:t>
            </a:r>
            <a:endParaRPr lang="pt-BR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94E252-BA8F-4E0A-9D33-178B41750F1A}"/>
              </a:ext>
            </a:extLst>
          </p:cNvPr>
          <p:cNvSpPr txBox="1"/>
          <p:nvPr/>
        </p:nvSpPr>
        <p:spPr>
          <a:xfrm>
            <a:off x="248309" y="1283673"/>
            <a:ext cx="184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Adaptation</a:t>
            </a:r>
            <a:r>
              <a:rPr lang="pt-BR" b="1" dirty="0"/>
              <a:t> </a:t>
            </a:r>
            <a:r>
              <a:rPr lang="pt-BR" b="1" dirty="0" err="1"/>
              <a:t>pathways</a:t>
            </a:r>
            <a:endParaRPr lang="pt-BR" b="1" dirty="0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CEC97CDB-EBE4-4331-B797-52ED842A706D}"/>
              </a:ext>
            </a:extLst>
          </p:cNvPr>
          <p:cNvSpPr/>
          <p:nvPr/>
        </p:nvSpPr>
        <p:spPr>
          <a:xfrm>
            <a:off x="6741013" y="2553562"/>
            <a:ext cx="1841863" cy="2899675"/>
          </a:xfrm>
          <a:custGeom>
            <a:avLst/>
            <a:gdLst>
              <a:gd name="connsiteX0" fmla="*/ 920931 w 1841863"/>
              <a:gd name="connsiteY0" fmla="*/ 0 h 2899675"/>
              <a:gd name="connsiteX1" fmla="*/ 1840670 w 1841863"/>
              <a:gd name="connsiteY1" fmla="*/ 1376066 h 2899675"/>
              <a:gd name="connsiteX2" fmla="*/ 1147805 w 1841863"/>
              <a:gd name="connsiteY2" fmla="*/ 2854992 h 2899675"/>
              <a:gd name="connsiteX3" fmla="*/ 920932 w 1841863"/>
              <a:gd name="connsiteY3" fmla="*/ 1449838 h 2899675"/>
              <a:gd name="connsiteX4" fmla="*/ 920931 w 1841863"/>
              <a:gd name="connsiteY4" fmla="*/ 0 h 2899675"/>
              <a:gd name="connsiteX0" fmla="*/ 920931 w 1841863"/>
              <a:gd name="connsiteY0" fmla="*/ 0 h 2899675"/>
              <a:gd name="connsiteX1" fmla="*/ 1840670 w 1841863"/>
              <a:gd name="connsiteY1" fmla="*/ 1376066 h 2899675"/>
              <a:gd name="connsiteX2" fmla="*/ 1147805 w 1841863"/>
              <a:gd name="connsiteY2" fmla="*/ 2854992 h 289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863" h="2899675" stroke="0" extrusionOk="0">
                <a:moveTo>
                  <a:pt x="920931" y="0"/>
                </a:moveTo>
                <a:cubicBezTo>
                  <a:pt x="1326962" y="-52043"/>
                  <a:pt x="1735611" y="635080"/>
                  <a:pt x="1840670" y="1376066"/>
                </a:cubicBezTo>
                <a:cubicBezTo>
                  <a:pt x="1921629" y="2078291"/>
                  <a:pt x="1506966" y="2686920"/>
                  <a:pt x="1147805" y="2854992"/>
                </a:cubicBezTo>
                <a:cubicBezTo>
                  <a:pt x="1091651" y="2324611"/>
                  <a:pt x="912707" y="1618873"/>
                  <a:pt x="920932" y="1449838"/>
                </a:cubicBezTo>
                <a:cubicBezTo>
                  <a:pt x="876060" y="942008"/>
                  <a:pt x="946470" y="495482"/>
                  <a:pt x="920931" y="0"/>
                </a:cubicBezTo>
                <a:close/>
              </a:path>
              <a:path w="1841863" h="2899675" fill="none" extrusionOk="0">
                <a:moveTo>
                  <a:pt x="920931" y="0"/>
                </a:moveTo>
                <a:cubicBezTo>
                  <a:pt x="1466743" y="6573"/>
                  <a:pt x="1823393" y="589218"/>
                  <a:pt x="1840670" y="1376066"/>
                </a:cubicBezTo>
                <a:cubicBezTo>
                  <a:pt x="1840169" y="2062451"/>
                  <a:pt x="1532373" y="2723125"/>
                  <a:pt x="1147805" y="2854992"/>
                </a:cubicBezTo>
              </a:path>
            </a:pathLst>
          </a:custGeom>
          <a:ln w="88900"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16200000"/>
                      <a:gd name="adj2" fmla="val 48496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84C9BD46-8445-45E0-A8AA-520009CFC7DB}"/>
              </a:ext>
            </a:extLst>
          </p:cNvPr>
          <p:cNvSpPr/>
          <p:nvPr/>
        </p:nvSpPr>
        <p:spPr>
          <a:xfrm rot="12644926">
            <a:off x="1395546" y="1283736"/>
            <a:ext cx="2061716" cy="2899675"/>
          </a:xfrm>
          <a:custGeom>
            <a:avLst/>
            <a:gdLst>
              <a:gd name="connsiteX0" fmla="*/ 1274171 w 2061716"/>
              <a:gd name="connsiteY0" fmla="*/ 40964 h 2899675"/>
              <a:gd name="connsiteX1" fmla="*/ 2061709 w 2061716"/>
              <a:gd name="connsiteY1" fmla="*/ 1455475 h 2899675"/>
              <a:gd name="connsiteX2" fmla="*/ 1259136 w 2061716"/>
              <a:gd name="connsiteY2" fmla="*/ 2863681 h 2899675"/>
              <a:gd name="connsiteX3" fmla="*/ 1030858 w 2061716"/>
              <a:gd name="connsiteY3" fmla="*/ 1449838 h 2899675"/>
              <a:gd name="connsiteX4" fmla="*/ 1274171 w 2061716"/>
              <a:gd name="connsiteY4" fmla="*/ 40964 h 2899675"/>
              <a:gd name="connsiteX0" fmla="*/ 1274171 w 2061716"/>
              <a:gd name="connsiteY0" fmla="*/ 40964 h 2899675"/>
              <a:gd name="connsiteX1" fmla="*/ 2061709 w 2061716"/>
              <a:gd name="connsiteY1" fmla="*/ 1455475 h 2899675"/>
              <a:gd name="connsiteX2" fmla="*/ 1259136 w 2061716"/>
              <a:gd name="connsiteY2" fmla="*/ 2863681 h 289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6" h="2899675" stroke="0" extrusionOk="0">
                <a:moveTo>
                  <a:pt x="1274171" y="40964"/>
                </a:moveTo>
                <a:cubicBezTo>
                  <a:pt x="1717978" y="187121"/>
                  <a:pt x="1944233" y="829255"/>
                  <a:pt x="2061709" y="1455475"/>
                </a:cubicBezTo>
                <a:cubicBezTo>
                  <a:pt x="2069448" y="2132410"/>
                  <a:pt x="1636875" y="2717094"/>
                  <a:pt x="1259136" y="2863681"/>
                </a:cubicBezTo>
                <a:cubicBezTo>
                  <a:pt x="1260224" y="2232784"/>
                  <a:pt x="1139096" y="1976922"/>
                  <a:pt x="1030858" y="1449838"/>
                </a:cubicBezTo>
                <a:cubicBezTo>
                  <a:pt x="1104230" y="1082168"/>
                  <a:pt x="1245853" y="667187"/>
                  <a:pt x="1274171" y="40964"/>
                </a:cubicBezTo>
                <a:close/>
              </a:path>
              <a:path w="2061716" h="2899675" fill="none" extrusionOk="0">
                <a:moveTo>
                  <a:pt x="1274171" y="40964"/>
                </a:moveTo>
                <a:cubicBezTo>
                  <a:pt x="1796062" y="206256"/>
                  <a:pt x="2089888" y="730294"/>
                  <a:pt x="2061709" y="1455475"/>
                </a:cubicBezTo>
                <a:cubicBezTo>
                  <a:pt x="1990177" y="2119720"/>
                  <a:pt x="1671175" y="2766877"/>
                  <a:pt x="1259136" y="2863681"/>
                </a:cubicBezTo>
              </a:path>
            </a:pathLst>
          </a:custGeom>
          <a:ln w="88900"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16787900"/>
                      <a:gd name="adj2" fmla="val 48496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81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1FF97-3B43-41FF-9A82-70DBB9A9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Representative</a:t>
            </a:r>
            <a:r>
              <a:rPr lang="pt-BR" dirty="0"/>
              <a:t> </a:t>
            </a:r>
            <a:r>
              <a:rPr lang="pt-BR" dirty="0" err="1"/>
              <a:t>Concentration</a:t>
            </a:r>
            <a:r>
              <a:rPr lang="pt-BR" dirty="0"/>
              <a:t> </a:t>
            </a:r>
            <a:r>
              <a:rPr lang="pt-BR" dirty="0" err="1"/>
              <a:t>Pathways</a:t>
            </a:r>
            <a:r>
              <a:rPr lang="pt-BR" dirty="0"/>
              <a:t> - </a:t>
            </a:r>
            <a:r>
              <a:rPr lang="pt-BR" dirty="0" err="1"/>
              <a:t>RCPs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FE5692-C08C-4359-9163-364F4935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08"/>
          <a:stretch/>
        </p:blipFill>
        <p:spPr>
          <a:xfrm>
            <a:off x="0" y="1857457"/>
            <a:ext cx="8763008" cy="31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9F3396-CC39-472C-9D3A-67839E444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060"/>
            <a:ext cx="9115755" cy="47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6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142755" y="925729"/>
            <a:ext cx="5616624" cy="286828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Cenarios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climáticos (regionalizados)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aninhado a 4 diferentes modelos globais 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HadGEM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MIROC5, CANESM e BESM)</a:t>
            </a:r>
          </a:p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Forçantes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RCPs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4.5 e 8.5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histórico (1961-2005)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Projeções  (2006-2100)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6047" r="23605" b="3876"/>
          <a:stretch/>
        </p:blipFill>
        <p:spPr>
          <a:xfrm>
            <a:off x="794867" y="765296"/>
            <a:ext cx="1973484" cy="252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2252" y="3837892"/>
            <a:ext cx="8275566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Possíveis Atividades: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Comparação climática (1980-2000)  observados x modelos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Análise estatísticas das diferenças entre os cenários futuros e clima presente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Cálculo dos Índices climáticos do clima atual e dos cenários: CDD,  CWD, PRCPTOT,  R95p,  RX1day,  RX5day, TR, TX90p,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WSDI.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Análises de extremos climáticos do clima atual e das projeções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FACA1D-2B40-484C-9441-CD6E16F6B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38933" r="30500" b="38933"/>
          <a:stretch/>
        </p:blipFill>
        <p:spPr>
          <a:xfrm>
            <a:off x="0" y="0"/>
            <a:ext cx="1589734" cy="67665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1245F32-2558-48C7-B2FF-31A8BDBAA673}"/>
              </a:ext>
            </a:extLst>
          </p:cNvPr>
          <p:cNvSpPr/>
          <p:nvPr/>
        </p:nvSpPr>
        <p:spPr>
          <a:xfrm>
            <a:off x="1935271" y="202333"/>
            <a:ext cx="6306854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pt-BR" sz="2394" b="1" dirty="0">
                <a:solidFill>
                  <a:prstClr val="black"/>
                </a:solidFill>
              </a:rPr>
              <a:t>Modelagem Climática</a:t>
            </a:r>
          </a:p>
        </p:txBody>
      </p:sp>
    </p:spTree>
    <p:extLst>
      <p:ext uri="{BB962C8B-B14F-4D97-AF65-F5344CB8AC3E}">
        <p14:creationId xmlns:p14="http://schemas.microsoft.com/office/powerpoint/2010/main" val="331323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728A20-E335-41DC-8BDD-AECB14F9B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97" y="845358"/>
            <a:ext cx="3848298" cy="386099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14F37D5-C619-46EE-ADC1-294E5EA167CD}"/>
              </a:ext>
            </a:extLst>
          </p:cNvPr>
          <p:cNvSpPr/>
          <p:nvPr/>
        </p:nvSpPr>
        <p:spPr>
          <a:xfrm>
            <a:off x="4572000" y="108164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22222"/>
                </a:solidFill>
              </a:rPr>
              <a:t>SSP 1: Sustainability - Taking the green road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This future poses</a:t>
            </a:r>
            <a:r>
              <a:rPr lang="en-US" b="1" dirty="0">
                <a:solidFill>
                  <a:srgbClr val="FEAE00"/>
                </a:solidFill>
                <a:latin typeface="IBM Plex Serif"/>
              </a:rPr>
              <a:t> low challenges to mitigation</a:t>
            </a:r>
            <a:r>
              <a:rPr lang="en-US" dirty="0">
                <a:solidFill>
                  <a:srgbClr val="222222"/>
                </a:solidFill>
                <a:latin typeface="IBM Plex Serif"/>
              </a:rPr>
              <a:t> and</a:t>
            </a:r>
            <a:r>
              <a:rPr lang="en-US" b="1" dirty="0">
                <a:solidFill>
                  <a:srgbClr val="B7005E"/>
                </a:solidFill>
                <a:latin typeface="IBM Plex Serif"/>
              </a:rPr>
              <a:t> low challenges to adaptation</a:t>
            </a:r>
            <a:endParaRPr lang="en-US" dirty="0">
              <a:solidFill>
                <a:srgbClr val="222222"/>
              </a:solidFill>
              <a:latin typeface="IBM Plex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Global population peaks mid-century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Emphasis on human well-being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Environmentally friendly technologies and renewable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Strong and flexible institutions on global, regional, and national level</a:t>
            </a:r>
            <a:endParaRPr lang="en-US" b="0" i="0" dirty="0">
              <a:solidFill>
                <a:srgbClr val="222222"/>
              </a:solidFill>
              <a:effectLst/>
              <a:latin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283645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728A20-E335-41DC-8BDD-AECB14F9B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97" y="845358"/>
            <a:ext cx="3848298" cy="386099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19A1F82-840F-4415-B3D3-98D4F5BDA69F}"/>
              </a:ext>
            </a:extLst>
          </p:cNvPr>
          <p:cNvSpPr/>
          <p:nvPr/>
        </p:nvSpPr>
        <p:spPr>
          <a:xfrm>
            <a:off x="4572000" y="100431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22222"/>
                </a:solidFill>
              </a:rPr>
              <a:t>SSP 2: Middle of the road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This future poses</a:t>
            </a:r>
            <a:r>
              <a:rPr lang="en-US" b="1" dirty="0">
                <a:solidFill>
                  <a:srgbClr val="FEAE00"/>
                </a:solidFill>
                <a:latin typeface="IBM Plex Serif"/>
              </a:rPr>
              <a:t> moderate challenges to mitigation</a:t>
            </a:r>
            <a:r>
              <a:rPr lang="en-US" dirty="0">
                <a:solidFill>
                  <a:srgbClr val="222222"/>
                </a:solidFill>
                <a:latin typeface="IBM Plex Serif"/>
              </a:rPr>
              <a:t> and</a:t>
            </a:r>
            <a:r>
              <a:rPr lang="en-US" b="1" dirty="0">
                <a:solidFill>
                  <a:srgbClr val="B7005E"/>
                </a:solidFill>
                <a:latin typeface="IBM Plex Serif"/>
              </a:rPr>
              <a:t> moderate challenges to adaptation</a:t>
            </a:r>
            <a:endParaRPr lang="en-US" dirty="0">
              <a:solidFill>
                <a:srgbClr val="222222"/>
              </a:solidFill>
              <a:latin typeface="IBM Plex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Population growth stabilizes toward the end of the century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Current social, economic, and technological trends continue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Global and national institutions make slow progress toward achieving sustainable development goals</a:t>
            </a:r>
            <a:endParaRPr lang="en-US" b="0" i="0" dirty="0">
              <a:solidFill>
                <a:srgbClr val="222222"/>
              </a:solidFill>
              <a:effectLst/>
              <a:latin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288873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728A20-E335-41DC-8BDD-AECB14F9B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97" y="845358"/>
            <a:ext cx="3848298" cy="386099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5B7AD1A-76F9-441A-A153-8830B3445496}"/>
              </a:ext>
            </a:extLst>
          </p:cNvPr>
          <p:cNvSpPr/>
          <p:nvPr/>
        </p:nvSpPr>
        <p:spPr>
          <a:xfrm>
            <a:off x="4381995" y="105181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22222"/>
                </a:solidFill>
              </a:rPr>
              <a:t>SSP 3: Regional rivalry - A rocky road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This future poses</a:t>
            </a:r>
            <a:r>
              <a:rPr lang="en-US" b="1" dirty="0">
                <a:solidFill>
                  <a:srgbClr val="FEAE00"/>
                </a:solidFill>
                <a:latin typeface="IBM Plex Serif"/>
              </a:rPr>
              <a:t> high challenges to mitigation</a:t>
            </a:r>
            <a:r>
              <a:rPr lang="en-US" dirty="0">
                <a:solidFill>
                  <a:srgbClr val="222222"/>
                </a:solidFill>
                <a:latin typeface="IBM Plex Serif"/>
              </a:rPr>
              <a:t> and</a:t>
            </a:r>
            <a:r>
              <a:rPr lang="en-US" b="1" dirty="0">
                <a:solidFill>
                  <a:srgbClr val="B7005E"/>
                </a:solidFill>
                <a:latin typeface="IBM Plex Serif"/>
              </a:rPr>
              <a:t> high challenges to adaptation</a:t>
            </a:r>
            <a:endParaRPr lang="en-US" dirty="0">
              <a:solidFill>
                <a:srgbClr val="222222"/>
              </a:solidFill>
              <a:latin typeface="IBM Plex Serif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Population growth continues with high growth in developing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Emphasis on national issues due to regional conflicts and nationalism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Economical development is slow and fossil fuel dependent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IBM Plex Serif"/>
              </a:rPr>
              <a:t>Weak global institutions and little international trade</a:t>
            </a:r>
            <a:endParaRPr lang="en-US" b="0" i="0" dirty="0">
              <a:solidFill>
                <a:srgbClr val="222222"/>
              </a:solidFill>
              <a:effectLst/>
              <a:latin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132307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84A53B-EDA7-4A6F-AA13-E4611356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654" y="487487"/>
            <a:ext cx="5366932" cy="56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8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2163</TotalTime>
  <Words>953</Words>
  <Application>Microsoft Office PowerPoint</Application>
  <PresentationFormat>Apresentação na tela (4:3)</PresentationFormat>
  <Paragraphs>77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IBM Plex Serif</vt:lpstr>
      <vt:lpstr>Times New Roman</vt:lpstr>
      <vt:lpstr>Trebuchet MS</vt:lpstr>
      <vt:lpstr>Verdana</vt:lpstr>
      <vt:lpstr>Tema do Office</vt:lpstr>
      <vt:lpstr>Apresentação do PowerPoint</vt:lpstr>
      <vt:lpstr>Apresentação do PowerPoint</vt:lpstr>
      <vt:lpstr>Representative Concentration Pathways - RCPs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Celso Von Randow</cp:lastModifiedBy>
  <cp:revision>51</cp:revision>
  <dcterms:created xsi:type="dcterms:W3CDTF">2019-02-06T11:29:22Z</dcterms:created>
  <dcterms:modified xsi:type="dcterms:W3CDTF">2020-03-17T05:42:43Z</dcterms:modified>
</cp:coreProperties>
</file>